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5" r:id="rId10"/>
    <p:sldId id="272" r:id="rId11"/>
    <p:sldId id="273" r:id="rId12"/>
    <p:sldId id="268" r:id="rId13"/>
    <p:sldId id="266" r:id="rId14"/>
    <p:sldId id="267" r:id="rId15"/>
    <p:sldId id="274" r:id="rId16"/>
    <p:sldId id="275" r:id="rId17"/>
    <p:sldId id="269" r:id="rId18"/>
    <p:sldId id="276" r:id="rId19"/>
    <p:sldId id="270" r:id="rId2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 autoAdjust="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8957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627F-083E-448E-A6E9-030E1F95506C}" type="datetimeFigureOut">
              <a:rPr lang="de-DE" smtClean="0"/>
              <a:t>09.12.2024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C40A8-5762-4923-8562-41CBC7C75B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8365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627F-083E-448E-A6E9-030E1F95506C}" type="datetimeFigureOut">
              <a:rPr lang="de-DE" smtClean="0"/>
              <a:t>09.12.2024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C40A8-5762-4923-8562-41CBC7C75B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1134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627F-083E-448E-A6E9-030E1F95506C}" type="datetimeFigureOut">
              <a:rPr lang="de-DE" smtClean="0"/>
              <a:t>09.12.2024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C40A8-5762-4923-8562-41CBC7C75B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2945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627F-083E-448E-A6E9-030E1F95506C}" type="datetimeFigureOut">
              <a:rPr lang="de-DE" smtClean="0"/>
              <a:t>09.12.2024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C40A8-5762-4923-8562-41CBC7C75B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9578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627F-083E-448E-A6E9-030E1F95506C}" type="datetimeFigureOut">
              <a:rPr lang="de-DE" smtClean="0"/>
              <a:t>09.12.2024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C40A8-5762-4923-8562-41CBC7C75B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2095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627F-083E-448E-A6E9-030E1F95506C}" type="datetimeFigureOut">
              <a:rPr lang="de-DE" smtClean="0"/>
              <a:t>09.12.2024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C40A8-5762-4923-8562-41CBC7C75B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3468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627F-083E-448E-A6E9-030E1F95506C}" type="datetimeFigureOut">
              <a:rPr lang="de-DE" smtClean="0"/>
              <a:t>09.12.2024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C40A8-5762-4923-8562-41CBC7C75B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2814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627F-083E-448E-A6E9-030E1F95506C}" type="datetimeFigureOut">
              <a:rPr lang="de-DE" smtClean="0"/>
              <a:t>09.12.2024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C40A8-5762-4923-8562-41CBC7C75B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1547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627F-083E-448E-A6E9-030E1F95506C}" type="datetimeFigureOut">
              <a:rPr lang="de-DE" smtClean="0"/>
              <a:t>09.12.2024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C40A8-5762-4923-8562-41CBC7C75B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7809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627F-083E-448E-A6E9-030E1F95506C}" type="datetimeFigureOut">
              <a:rPr lang="de-DE" smtClean="0"/>
              <a:t>09.12.2024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C40A8-5762-4923-8562-41CBC7C75B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669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627F-083E-448E-A6E9-030E1F95506C}" type="datetimeFigureOut">
              <a:rPr lang="de-DE" smtClean="0"/>
              <a:t>09.12.2024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C40A8-5762-4923-8562-41CBC7C75B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227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3627F-083E-448E-A6E9-030E1F95506C}" type="datetimeFigureOut">
              <a:rPr lang="de-DE" smtClean="0"/>
              <a:t>09.12.2024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C40A8-5762-4923-8562-41CBC7C75B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38249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B2331C-C1E3-4B26-BC7F-A64B0C9970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60594"/>
          </a:xfrm>
        </p:spPr>
        <p:txBody>
          <a:bodyPr>
            <a:normAutofit/>
          </a:bodyPr>
          <a:lstStyle/>
          <a:p>
            <a:r>
              <a:rPr lang="de-DE" sz="4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Infoveranstaltung  für </a:t>
            </a:r>
            <a:r>
              <a:rPr lang="de-DE" sz="40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Auslandsfahrer/innen </a:t>
            </a:r>
            <a:endParaRPr lang="de-DE" sz="4000" dirty="0">
              <a:solidFill>
                <a:srgbClr val="FFC000"/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EF7F3CB-EEDF-443D-B4B4-4A3792CF60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79303"/>
            <a:ext cx="9900592" cy="1667481"/>
          </a:xfrm>
        </p:spPr>
        <p:txBody>
          <a:bodyPr>
            <a:normAutofit fontScale="55000" lnSpcReduction="20000"/>
          </a:bodyPr>
          <a:lstStyle/>
          <a:p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endParaRPr lang="de-DE" sz="5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5900" dirty="0">
                <a:latin typeface="Arial" panose="020B0604020202020204" pitchFamily="34" charset="0"/>
                <a:cs typeface="Arial" panose="020B0604020202020204" pitchFamily="34" charset="0"/>
              </a:rPr>
              <a:t>  für </a:t>
            </a:r>
            <a:r>
              <a:rPr lang="de-DE" sz="5900" dirty="0" smtClean="0">
                <a:latin typeface="Arial" panose="020B0604020202020204" pitchFamily="34" charset="0"/>
                <a:cs typeface="Arial" panose="020B0604020202020204" pitchFamily="34" charset="0"/>
              </a:rPr>
              <a:t>Schülerinnen und Schüler und deren Eltern</a:t>
            </a:r>
            <a:endParaRPr lang="de-DE" sz="5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  <p:pic>
        <p:nvPicPr>
          <p:cNvPr id="4" name="Inhaltsplatzhalter 8">
            <a:extLst>
              <a:ext uri="{FF2B5EF4-FFF2-40B4-BE49-F238E27FC236}">
                <a16:creationId xmlns:a16="http://schemas.microsoft.com/office/drawing/2014/main" id="{03F079E9-D1CF-4DE0-8CA3-5FC4F5891979}"/>
              </a:ext>
            </a:extLst>
          </p:cNvPr>
          <p:cNvPicPr/>
          <p:nvPr/>
        </p:nvPicPr>
        <p:blipFill rotWithShape="1">
          <a:blip r:embed="rId2"/>
          <a:srcRect l="14962" t="13251" r="16283" b="18500"/>
          <a:stretch/>
        </p:blipFill>
        <p:spPr>
          <a:xfrm>
            <a:off x="9882554" y="645156"/>
            <a:ext cx="1542038" cy="110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38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rgbClr val="FF0000"/>
                </a:solidFill>
              </a:rPr>
              <a:t>Pflichtfächer in der Q-Phase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cs typeface="Arial" panose="020B0604020202020204" pitchFamily="34" charset="0"/>
              </a:rPr>
              <a:t>Deutsch</a:t>
            </a:r>
          </a:p>
          <a:p>
            <a:r>
              <a:rPr lang="de-DE" dirty="0">
                <a:cs typeface="Arial" panose="020B0604020202020204" pitchFamily="34" charset="0"/>
              </a:rPr>
              <a:t>Eine FS: Englisch/Französisch/Latein….</a:t>
            </a:r>
          </a:p>
          <a:p>
            <a:r>
              <a:rPr lang="de-DE" dirty="0">
                <a:solidFill>
                  <a:srgbClr val="EFD489"/>
                </a:solidFill>
                <a:cs typeface="Arial" panose="020B0604020202020204" pitchFamily="34" charset="0"/>
              </a:rPr>
              <a:t>Musik/Kunst/Darstellendes Spiel</a:t>
            </a:r>
          </a:p>
          <a:p>
            <a:r>
              <a:rPr lang="de-DE" dirty="0">
                <a:cs typeface="Arial" panose="020B0604020202020204" pitchFamily="34" charset="0"/>
              </a:rPr>
              <a:t>Geschichte, </a:t>
            </a:r>
            <a:r>
              <a:rPr lang="de-DE" dirty="0" err="1">
                <a:cs typeface="Arial" panose="020B0604020202020204" pitchFamily="34" charset="0"/>
              </a:rPr>
              <a:t>PoWi</a:t>
            </a:r>
            <a:r>
              <a:rPr lang="de-DE" dirty="0">
                <a:cs typeface="Arial" panose="020B0604020202020204" pitchFamily="34" charset="0"/>
              </a:rPr>
              <a:t>, Religion/Ethik </a:t>
            </a:r>
          </a:p>
          <a:p>
            <a:r>
              <a:rPr lang="de-DE" b="1" dirty="0">
                <a:cs typeface="Arial" panose="020B0604020202020204" pitchFamily="34" charset="0"/>
              </a:rPr>
              <a:t>Mathematik</a:t>
            </a:r>
          </a:p>
          <a:p>
            <a:r>
              <a:rPr lang="de-DE" dirty="0">
                <a:cs typeface="Arial" panose="020B0604020202020204" pitchFamily="34" charset="0"/>
              </a:rPr>
              <a:t>Biologie/Chemie/Physik</a:t>
            </a:r>
          </a:p>
          <a:p>
            <a:r>
              <a:rPr lang="de-DE" dirty="0">
                <a:solidFill>
                  <a:srgbClr val="EFD489"/>
                </a:solidFill>
                <a:cs typeface="Arial" panose="020B0604020202020204" pitchFamily="34" charset="0"/>
              </a:rPr>
              <a:t>Eine weitere Fremdsprache oder Naturwissenschaft</a:t>
            </a:r>
          </a:p>
          <a:p>
            <a:r>
              <a:rPr lang="de-DE" dirty="0">
                <a:cs typeface="Arial" panose="020B0604020202020204" pitchFamily="34" charset="0"/>
              </a:rPr>
              <a:t>Sport</a:t>
            </a:r>
          </a:p>
          <a:p>
            <a:endParaRPr lang="de-DE" dirty="0"/>
          </a:p>
        </p:txBody>
      </p:sp>
      <p:pic>
        <p:nvPicPr>
          <p:cNvPr id="5" name="Inhaltsplatzhalter 8">
            <a:extLst>
              <a:ext uri="{FF2B5EF4-FFF2-40B4-BE49-F238E27FC236}">
                <a16:creationId xmlns:a16="http://schemas.microsoft.com/office/drawing/2014/main" id="{03F079E9-D1CF-4DE0-8CA3-5FC4F5891979}"/>
              </a:ext>
            </a:extLst>
          </p:cNvPr>
          <p:cNvPicPr/>
          <p:nvPr/>
        </p:nvPicPr>
        <p:blipFill rotWithShape="1">
          <a:blip r:embed="rId2"/>
          <a:srcRect l="14962" t="13251" r="16283" b="18500"/>
          <a:stretch/>
        </p:blipFill>
        <p:spPr>
          <a:xfrm>
            <a:off x="9882554" y="645156"/>
            <a:ext cx="1542038" cy="110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23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rgbClr val="FF0000"/>
                </a:solidFill>
              </a:rPr>
              <a:t>Ein Leistungskurs muss sein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lang="de-DE" sz="3600" dirty="0">
                <a:cs typeface="Arial" panose="020B0604020202020204" pitchFamily="34" charset="0"/>
              </a:rPr>
              <a:t>Fremdsprache </a:t>
            </a:r>
          </a:p>
          <a:p>
            <a:pPr lvl="1">
              <a:buNone/>
            </a:pPr>
            <a:r>
              <a:rPr lang="de-DE" dirty="0">
                <a:cs typeface="Arial" panose="020B0604020202020204" pitchFamily="34" charset="0"/>
              </a:rPr>
              <a:t>oder</a:t>
            </a:r>
          </a:p>
          <a:p>
            <a:pPr lvl="1">
              <a:buNone/>
            </a:pPr>
            <a:r>
              <a:rPr lang="de-DE" sz="3600" dirty="0">
                <a:cs typeface="Arial" panose="020B0604020202020204" pitchFamily="34" charset="0"/>
              </a:rPr>
              <a:t>Mathematik </a:t>
            </a:r>
          </a:p>
          <a:p>
            <a:pPr lvl="1">
              <a:buNone/>
            </a:pPr>
            <a:r>
              <a:rPr lang="de-DE" dirty="0">
                <a:cs typeface="Arial" panose="020B0604020202020204" pitchFamily="34" charset="0"/>
              </a:rPr>
              <a:t>oder</a:t>
            </a:r>
          </a:p>
          <a:p>
            <a:pPr lvl="1">
              <a:buNone/>
            </a:pPr>
            <a:r>
              <a:rPr lang="de-DE" sz="3600" dirty="0" smtClean="0">
                <a:cs typeface="Arial" panose="020B0604020202020204" pitchFamily="34" charset="0"/>
              </a:rPr>
              <a:t>Naturwissenschaft</a:t>
            </a:r>
          </a:p>
          <a:p>
            <a:pPr lvl="1">
              <a:buNone/>
            </a:pPr>
            <a:endParaRPr lang="de-DE" sz="3600" dirty="0">
              <a:cs typeface="Arial" panose="020B0604020202020204" pitchFamily="34" charset="0"/>
            </a:endParaRPr>
          </a:p>
          <a:p>
            <a:pPr lvl="1">
              <a:buNone/>
            </a:pPr>
            <a:r>
              <a:rPr lang="de-DE" sz="4400" dirty="0" smtClean="0">
                <a:cs typeface="Arial" panose="020B0604020202020204" pitchFamily="34" charset="0"/>
              </a:rPr>
              <a:t>…der zweite Leistungskurs ist frei wählbar</a:t>
            </a:r>
            <a:endParaRPr lang="de-DE" sz="4400" dirty="0">
              <a:cs typeface="Arial" panose="020B0604020202020204" pitchFamily="34" charset="0"/>
            </a:endParaRPr>
          </a:p>
          <a:p>
            <a:endParaRPr lang="de-DE" dirty="0"/>
          </a:p>
        </p:txBody>
      </p:sp>
      <p:pic>
        <p:nvPicPr>
          <p:cNvPr id="5" name="Inhaltsplatzhalter 8">
            <a:extLst>
              <a:ext uri="{FF2B5EF4-FFF2-40B4-BE49-F238E27FC236}">
                <a16:creationId xmlns:a16="http://schemas.microsoft.com/office/drawing/2014/main" id="{03F079E9-D1CF-4DE0-8CA3-5FC4F5891979}"/>
              </a:ext>
            </a:extLst>
          </p:cNvPr>
          <p:cNvPicPr/>
          <p:nvPr/>
        </p:nvPicPr>
        <p:blipFill rotWithShape="1">
          <a:blip r:embed="rId2"/>
          <a:srcRect l="14962" t="13251" r="16283" b="18500"/>
          <a:stretch/>
        </p:blipFill>
        <p:spPr>
          <a:xfrm>
            <a:off x="9882554" y="645156"/>
            <a:ext cx="1542038" cy="110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15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21EC9C-896A-431E-ADF8-AB39BCA88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Abitur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0401BE8-E857-406B-914A-4ED38947975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de-DE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de-DE" sz="32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schriftl</a:t>
            </a:r>
            <a:r>
              <a:rPr lang="de-DE" sz="3200" u="sng" dirty="0">
                <a:latin typeface="Arial" panose="020B0604020202020204" pitchFamily="34" charset="0"/>
                <a:cs typeface="Arial" panose="020B0604020202020204" pitchFamily="34" charset="0"/>
              </a:rPr>
              <a:t>. Prüfungen</a:t>
            </a:r>
          </a:p>
          <a:p>
            <a:pPr>
              <a:buNone/>
            </a:pPr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2 Leistungskurse</a:t>
            </a:r>
          </a:p>
          <a:p>
            <a:pPr>
              <a:buNone/>
            </a:pP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+ 1 GK-Fach</a:t>
            </a:r>
          </a:p>
          <a:p>
            <a:pPr>
              <a:buNone/>
            </a:pPr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(2 Aufgabenfelder)</a:t>
            </a:r>
          </a:p>
          <a:p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CBF614B-3F6B-47DB-B721-FB05102EC0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71930" y="1825625"/>
            <a:ext cx="5681870" cy="435133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de-DE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32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mündl</a:t>
            </a:r>
            <a:r>
              <a:rPr lang="de-DE" sz="3200" u="sng" dirty="0">
                <a:latin typeface="Arial" panose="020B0604020202020204" pitchFamily="34" charset="0"/>
                <a:cs typeface="Arial" panose="020B0604020202020204" pitchFamily="34" charset="0"/>
              </a:rPr>
              <a:t>. Prüfungen</a:t>
            </a:r>
          </a:p>
          <a:p>
            <a:pPr>
              <a:buNone/>
            </a:pPr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1 GK-Fach</a:t>
            </a:r>
          </a:p>
          <a:p>
            <a:pPr>
              <a:buNone/>
            </a:pP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1 weiteres GK-Fach</a:t>
            </a:r>
          </a:p>
          <a:p>
            <a:pPr>
              <a:buNone/>
            </a:pP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(evtl. als Präsentation) </a:t>
            </a:r>
          </a:p>
          <a:p>
            <a:pPr>
              <a:buNone/>
            </a:pPr>
            <a:endParaRPr lang="de-D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P1  –</a:t>
            </a:r>
            <a:r>
              <a:rPr lang="de-DE" sz="3200" b="1" dirty="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P5:</a:t>
            </a:r>
          </a:p>
          <a:p>
            <a:pPr>
              <a:buNone/>
            </a:pP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3 Aufgabenfelder</a:t>
            </a:r>
          </a:p>
          <a:p>
            <a:endParaRPr lang="de-DE" dirty="0"/>
          </a:p>
        </p:txBody>
      </p:sp>
      <p:pic>
        <p:nvPicPr>
          <p:cNvPr id="6" name="Inhaltsplatzhalter 8">
            <a:extLst>
              <a:ext uri="{FF2B5EF4-FFF2-40B4-BE49-F238E27FC236}">
                <a16:creationId xmlns:a16="http://schemas.microsoft.com/office/drawing/2014/main" id="{03F079E9-D1CF-4DE0-8CA3-5FC4F5891979}"/>
              </a:ext>
            </a:extLst>
          </p:cNvPr>
          <p:cNvPicPr/>
          <p:nvPr/>
        </p:nvPicPr>
        <p:blipFill rotWithShape="1">
          <a:blip r:embed="rId2"/>
          <a:srcRect l="14962" t="13251" r="16283" b="18500"/>
          <a:stretch/>
        </p:blipFill>
        <p:spPr>
          <a:xfrm>
            <a:off x="9882554" y="645156"/>
            <a:ext cx="1542038" cy="110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40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ECBA0F-1CAF-47A7-BCE6-067654FE4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Aufgaben im Ausland 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6CBAA21-0D9D-475F-8737-378E495FE7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Praktikumsplatz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für </a:t>
            </a:r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Januar </a:t>
            </a:r>
            <a:r>
              <a:rPr lang="de-D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2027 / 2028 (Q1)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sichern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Auf </a:t>
            </a:r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Mails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Schule zeitnah reagieren                 (Kurswahlen im Mai)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Termin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zum Rückkehrgespräch (In)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Nacharbeiten bzw. Lektüren in D, E, F, 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L, S</a:t>
            </a:r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  <p:pic>
        <p:nvPicPr>
          <p:cNvPr id="5" name="Inhaltsplatzhalter 8">
            <a:extLst>
              <a:ext uri="{FF2B5EF4-FFF2-40B4-BE49-F238E27FC236}">
                <a16:creationId xmlns:a16="http://schemas.microsoft.com/office/drawing/2014/main" id="{03F079E9-D1CF-4DE0-8CA3-5FC4F5891979}"/>
              </a:ext>
            </a:extLst>
          </p:cNvPr>
          <p:cNvPicPr/>
          <p:nvPr/>
        </p:nvPicPr>
        <p:blipFill rotWithShape="1">
          <a:blip r:embed="rId2"/>
          <a:srcRect l="14962" t="13251" r="16283" b="18500"/>
          <a:stretch/>
        </p:blipFill>
        <p:spPr>
          <a:xfrm>
            <a:off x="9882554" y="645156"/>
            <a:ext cx="1542038" cy="110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3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00991F-6244-4265-B4B0-4D205E3F6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Literatur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996AC56-96F9-44EF-88C0-844EC233E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915" y="183441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Ratgeber…….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/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/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</a:t>
            </a:r>
          </a:p>
        </p:txBody>
      </p:sp>
      <p:pic>
        <p:nvPicPr>
          <p:cNvPr id="7" name="Grafik 6"/>
          <p:cNvPicPr/>
          <p:nvPr/>
        </p:nvPicPr>
        <p:blipFill rotWithShape="1">
          <a:blip r:embed="rId2"/>
          <a:srcRect l="70130" t="26010" r="9731" b="24414"/>
          <a:stretch/>
        </p:blipFill>
        <p:spPr bwMode="auto">
          <a:xfrm>
            <a:off x="944915" y="2473389"/>
            <a:ext cx="2303584" cy="30558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Grafik 7"/>
          <p:cNvPicPr/>
          <p:nvPr/>
        </p:nvPicPr>
        <p:blipFill rotWithShape="1">
          <a:blip r:embed="rId3"/>
          <a:srcRect l="11180" t="38279" r="73910" b="24416"/>
          <a:stretch/>
        </p:blipFill>
        <p:spPr bwMode="auto">
          <a:xfrm>
            <a:off x="3877408" y="2481897"/>
            <a:ext cx="2294792" cy="30473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Grafik 8"/>
          <p:cNvPicPr/>
          <p:nvPr/>
        </p:nvPicPr>
        <p:blipFill rotWithShape="1">
          <a:blip r:embed="rId4"/>
          <a:srcRect l="73844" t="35826" r="14143" b="30790"/>
          <a:stretch/>
        </p:blipFill>
        <p:spPr bwMode="auto">
          <a:xfrm>
            <a:off x="6893240" y="2466638"/>
            <a:ext cx="2215589" cy="30693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2315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00991F-6244-4265-B4B0-4D205E3F6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Neutrale Beratung</a:t>
            </a:r>
            <a:endParaRPr lang="de-DE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nhaltsplatzhalter 6"/>
          <p:cNvPicPr>
            <a:picLocks noGrp="1"/>
          </p:cNvPicPr>
          <p:nvPr>
            <p:ph idx="1"/>
          </p:nvPr>
        </p:nvPicPr>
        <p:blipFill rotWithShape="1">
          <a:blip r:embed="rId2"/>
          <a:srcRect l="19180" t="13228" r="21131" b="9759"/>
          <a:stretch/>
        </p:blipFill>
        <p:spPr bwMode="auto">
          <a:xfrm>
            <a:off x="3098214" y="1825625"/>
            <a:ext cx="5995571" cy="4351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7603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00991F-6244-4265-B4B0-4D205E3F6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Neutrale Beratung</a:t>
            </a:r>
            <a:endParaRPr lang="de-DE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nhaltsplatzhalter 4"/>
          <p:cNvPicPr>
            <a:picLocks noGrp="1"/>
          </p:cNvPicPr>
          <p:nvPr>
            <p:ph idx="1"/>
          </p:nvPr>
        </p:nvPicPr>
        <p:blipFill rotWithShape="1">
          <a:blip r:embed="rId2"/>
          <a:srcRect l="19676" t="22928" r="21461" b="7701"/>
          <a:stretch/>
        </p:blipFill>
        <p:spPr bwMode="auto">
          <a:xfrm>
            <a:off x="594532" y="1426614"/>
            <a:ext cx="6563941" cy="4351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hteck 3"/>
          <p:cNvSpPr/>
          <p:nvPr/>
        </p:nvSpPr>
        <p:spPr>
          <a:xfrm>
            <a:off x="7597831" y="1895302"/>
            <a:ext cx="4056611" cy="3140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Familienzentrum Kriftel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Mobile Beratungsstelle </a:t>
            </a:r>
            <a:endParaRPr lang="de-DE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Josef-Witwer-Haus</a:t>
            </a: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Lindenstr. 57</a:t>
            </a:r>
            <a:b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65830 </a:t>
            </a:r>
            <a:r>
              <a:rPr lang="de-DE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Kriftel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Ansprechpartnerin</a:t>
            </a:r>
            <a:endParaRPr lang="de-DE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Lydia </a:t>
            </a:r>
            <a:r>
              <a:rPr lang="de-DE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Rauh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Tel.: 06192-910187</a:t>
            </a:r>
          </a:p>
        </p:txBody>
      </p:sp>
    </p:spTree>
    <p:extLst>
      <p:ext uri="{BB962C8B-B14F-4D97-AF65-F5344CB8AC3E}">
        <p14:creationId xmlns:p14="http://schemas.microsoft.com/office/powerpoint/2010/main" val="165618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4782E9-3BF0-40FA-8DA6-7C68F0ABB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562441B-1D2D-442C-889A-A81B65818D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pic>
        <p:nvPicPr>
          <p:cNvPr id="6" name="Inhaltsplatzhalter 1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88905" y="2220913"/>
            <a:ext cx="4381822" cy="3956050"/>
          </a:xfrm>
          <a:prstGeom prst="rect">
            <a:avLst/>
          </a:prstGeom>
        </p:spPr>
      </p:pic>
      <p:pic>
        <p:nvPicPr>
          <p:cNvPr id="7" name="Inhaltsplatzhalter 8">
            <a:extLst>
              <a:ext uri="{FF2B5EF4-FFF2-40B4-BE49-F238E27FC236}">
                <a16:creationId xmlns:a16="http://schemas.microsoft.com/office/drawing/2014/main" id="{03F079E9-D1CF-4DE0-8CA3-5FC4F5891979}"/>
              </a:ext>
            </a:extLst>
          </p:cNvPr>
          <p:cNvPicPr/>
          <p:nvPr/>
        </p:nvPicPr>
        <p:blipFill rotWithShape="1">
          <a:blip r:embed="rId3"/>
          <a:srcRect l="14962" t="13251" r="16283" b="18500"/>
          <a:stretch/>
        </p:blipFill>
        <p:spPr>
          <a:xfrm>
            <a:off x="9882554" y="645156"/>
            <a:ext cx="1542038" cy="110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14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00991F-6244-4265-B4B0-4D205E3F6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Beratung durch </a:t>
            </a:r>
            <a:r>
              <a:rPr lang="de-DE" sz="3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Schülerinnen und Schüler</a:t>
            </a:r>
            <a:endParaRPr lang="de-DE" sz="3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nhaltsplatzhalter 8">
            <a:extLst>
              <a:ext uri="{FF2B5EF4-FFF2-40B4-BE49-F238E27FC236}">
                <a16:creationId xmlns:a16="http://schemas.microsoft.com/office/drawing/2014/main" id="{03F079E9-D1CF-4DE0-8CA3-5FC4F5891979}"/>
              </a:ext>
            </a:extLst>
          </p:cNvPr>
          <p:cNvPicPr/>
          <p:nvPr/>
        </p:nvPicPr>
        <p:blipFill rotWithShape="1">
          <a:blip r:embed="rId2"/>
          <a:srcRect l="14962" t="13251" r="16283" b="18500"/>
          <a:stretch/>
        </p:blipFill>
        <p:spPr>
          <a:xfrm>
            <a:off x="9882554" y="645156"/>
            <a:ext cx="1542038" cy="1104513"/>
          </a:xfrm>
          <a:prstGeom prst="rect">
            <a:avLst/>
          </a:prstGeom>
        </p:spPr>
      </p:pic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Kalifornien				Alina und Jonathan</a:t>
            </a:r>
          </a:p>
          <a:p>
            <a:r>
              <a:rPr lang="de-DE" dirty="0" smtClean="0"/>
              <a:t>Kanada				Jana und Jule</a:t>
            </a:r>
          </a:p>
          <a:p>
            <a:r>
              <a:rPr lang="de-DE" dirty="0" smtClean="0"/>
              <a:t>Ohio – Wisconsin – Indiana	Lilli, Marlene und </a:t>
            </a:r>
            <a:r>
              <a:rPr lang="de-DE" dirty="0" err="1" smtClean="0"/>
              <a:t>Aleyna</a:t>
            </a: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Neuseeland und Irland</a:t>
            </a:r>
            <a:r>
              <a:rPr lang="de-DE" dirty="0"/>
              <a:t>		</a:t>
            </a:r>
            <a:r>
              <a:rPr lang="de-DE" dirty="0" smtClean="0"/>
              <a:t>Alexander und Johanna</a:t>
            </a:r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Frankreich und Argentinien	Nina und Maya</a:t>
            </a: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089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5582CA-6203-4616-B589-2E6A58CB2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5344"/>
            <a:ext cx="10515600" cy="2751193"/>
          </a:xfrm>
        </p:spPr>
        <p:txBody>
          <a:bodyPr>
            <a:normAutofit fontScale="90000"/>
          </a:bodyPr>
          <a:lstStyle/>
          <a:p>
            <a:pPr algn="ctr"/>
            <a:r>
              <a:rPr lang="de-DE" b="1" dirty="0" smtClean="0">
                <a:latin typeface="Ink Free" panose="03080402000500000000" pitchFamily="66" charset="0"/>
                <a:cs typeface="Arial" panose="020B0604020202020204" pitchFamily="34" charset="0"/>
              </a:rPr>
              <a:t>Vielen Dank </a:t>
            </a:r>
            <a:r>
              <a:rPr lang="de-DE" b="1" dirty="0">
                <a:latin typeface="Ink Free" panose="03080402000500000000" pitchFamily="66" charset="0"/>
                <a:cs typeface="Arial" panose="020B0604020202020204" pitchFamily="34" charset="0"/>
              </a:rPr>
              <a:t>für die </a:t>
            </a:r>
            <a:r>
              <a:rPr lang="de-DE" b="1" dirty="0" smtClean="0">
                <a:latin typeface="Ink Free" panose="03080402000500000000" pitchFamily="66" charset="0"/>
                <a:cs typeface="Arial" panose="020B0604020202020204" pitchFamily="34" charset="0"/>
              </a:rPr>
              <a:t>Aufmerksamkeit</a:t>
            </a:r>
            <a:br>
              <a:rPr lang="de-DE" b="1" dirty="0" smtClean="0">
                <a:latin typeface="Ink Free" panose="03080402000500000000" pitchFamily="66" charset="0"/>
                <a:cs typeface="Arial" panose="020B0604020202020204" pitchFamily="34" charset="0"/>
              </a:rPr>
            </a:br>
            <a:r>
              <a:rPr lang="de-DE" b="1" dirty="0" smtClean="0">
                <a:latin typeface="Ink Free" panose="03080402000500000000" pitchFamily="66" charset="0"/>
                <a:cs typeface="Arial" panose="020B0604020202020204" pitchFamily="34" charset="0"/>
              </a:rPr>
              <a:t/>
            </a:r>
            <a:br>
              <a:rPr lang="de-DE" b="1" dirty="0" smtClean="0">
                <a:latin typeface="Ink Free" panose="03080402000500000000" pitchFamily="66" charset="0"/>
                <a:cs typeface="Arial" panose="020B0604020202020204" pitchFamily="34" charset="0"/>
              </a:rPr>
            </a:br>
            <a:r>
              <a:rPr lang="de-DE" b="1" dirty="0" smtClean="0">
                <a:latin typeface="Ink Free" panose="03080402000500000000" pitchFamily="66" charset="0"/>
                <a:cs typeface="Arial" panose="020B0604020202020204" pitchFamily="34" charset="0"/>
              </a:rPr>
              <a:t>und gute Gespräche mit unseren</a:t>
            </a:r>
            <a:br>
              <a:rPr lang="de-DE" b="1" dirty="0" smtClean="0">
                <a:latin typeface="Ink Free" panose="03080402000500000000" pitchFamily="66" charset="0"/>
                <a:cs typeface="Arial" panose="020B0604020202020204" pitchFamily="34" charset="0"/>
              </a:rPr>
            </a:br>
            <a:r>
              <a:rPr lang="de-DE" b="1" dirty="0" smtClean="0">
                <a:latin typeface="Ink Free" panose="03080402000500000000" pitchFamily="66" charset="0"/>
                <a:cs typeface="Arial" panose="020B0604020202020204" pitchFamily="34" charset="0"/>
              </a:rPr>
              <a:t/>
            </a:r>
            <a:br>
              <a:rPr lang="de-DE" b="1" dirty="0" smtClean="0">
                <a:latin typeface="Ink Free" panose="03080402000500000000" pitchFamily="66" charset="0"/>
                <a:cs typeface="Arial" panose="020B0604020202020204" pitchFamily="34" charset="0"/>
              </a:rPr>
            </a:br>
            <a:r>
              <a:rPr lang="de-DE" b="1" dirty="0" smtClean="0">
                <a:latin typeface="Ink Free" panose="03080402000500000000" pitchFamily="66" charset="0"/>
                <a:cs typeface="Arial" panose="020B0604020202020204" pitchFamily="34" charset="0"/>
              </a:rPr>
              <a:t>auslandserfahrenen </a:t>
            </a:r>
            <a:r>
              <a:rPr lang="de-DE" b="1" dirty="0" err="1" smtClean="0">
                <a:latin typeface="Ink Free" panose="03080402000500000000" pitchFamily="66" charset="0"/>
                <a:cs typeface="Arial" panose="020B0604020202020204" pitchFamily="34" charset="0"/>
              </a:rPr>
              <a:t>SuS</a:t>
            </a:r>
            <a:r>
              <a:rPr lang="de-DE" b="1" dirty="0" smtClean="0">
                <a:latin typeface="Ink Free" panose="03080402000500000000" pitchFamily="66" charset="0"/>
                <a:cs typeface="Arial" panose="020B0604020202020204" pitchFamily="34" charset="0"/>
              </a:rPr>
              <a:t>!</a:t>
            </a:r>
            <a:endParaRPr lang="de-DE" dirty="0">
              <a:latin typeface="Ink Free" panose="03080402000500000000" pitchFamily="66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A438CF9-62DF-413A-831E-4B886DEB0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56537"/>
            <a:ext cx="10515600" cy="2220425"/>
          </a:xfrm>
        </p:spPr>
        <p:txBody>
          <a:bodyPr>
            <a:normAutofit lnSpcReduction="10000"/>
          </a:bodyPr>
          <a:lstStyle/>
          <a:p>
            <a:pPr algn="ctr">
              <a:spcBef>
                <a:spcPct val="0"/>
              </a:spcBef>
              <a:buNone/>
            </a:pPr>
            <a:endParaRPr lang="de-DE" altLang="de-DE" sz="3600" dirty="0" smtClean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None/>
            </a:pPr>
            <a:endParaRPr lang="de-DE" altLang="de-DE" sz="3600" dirty="0" smtClean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None/>
            </a:pPr>
            <a:endParaRPr lang="de-DE" altLang="de-DE" sz="36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de-DE" altLang="de-DE" sz="2400" b="1" dirty="0" smtClean="0">
                <a:latin typeface="Arial" panose="020B0604020202020204" pitchFamily="34" charset="0"/>
              </a:rPr>
              <a:t>E-Mail-Adresse Sekretariat:</a:t>
            </a:r>
          </a:p>
          <a:p>
            <a:pPr>
              <a:spcBef>
                <a:spcPct val="0"/>
              </a:spcBef>
              <a:buNone/>
            </a:pPr>
            <a:r>
              <a:rPr lang="de-DE" altLang="de-DE" sz="2400" b="1" dirty="0" smtClean="0">
                <a:latin typeface="Arial" panose="020B0604020202020204" pitchFamily="34" charset="0"/>
              </a:rPr>
              <a:t>poststelle@main-taunus.hofheim.schulverwaltung.hessen.de </a:t>
            </a:r>
            <a:endParaRPr lang="de-DE" altLang="de-DE" sz="2400" b="1" dirty="0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endParaRPr lang="de-DE" dirty="0"/>
          </a:p>
        </p:txBody>
      </p:sp>
      <p:pic>
        <p:nvPicPr>
          <p:cNvPr id="5" name="Inhaltsplatzhalter 8">
            <a:extLst>
              <a:ext uri="{FF2B5EF4-FFF2-40B4-BE49-F238E27FC236}">
                <a16:creationId xmlns:a16="http://schemas.microsoft.com/office/drawing/2014/main" id="{03F079E9-D1CF-4DE0-8CA3-5FC4F5891979}"/>
              </a:ext>
            </a:extLst>
          </p:cNvPr>
          <p:cNvPicPr/>
          <p:nvPr/>
        </p:nvPicPr>
        <p:blipFill rotWithShape="1">
          <a:blip r:embed="rId2"/>
          <a:srcRect l="14962" t="13251" r="16283" b="18500"/>
          <a:stretch/>
        </p:blipFill>
        <p:spPr>
          <a:xfrm>
            <a:off x="10277409" y="254760"/>
            <a:ext cx="1542038" cy="110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81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98AF39-1CFB-40C5-A7C3-10C356D7F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Vortragende</a:t>
            </a:r>
            <a:endParaRPr lang="de-DE" dirty="0">
              <a:solidFill>
                <a:srgbClr val="FFC000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83BAC2D-F3F6-491D-8FF4-00403C16D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de-DE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Frau Inderfurth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vertr</a:t>
            </a:r>
            <a:r>
              <a:rPr lang="de-DE" sz="24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Studienleitung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Leitung Fachbereich II + Latein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  <p:pic>
        <p:nvPicPr>
          <p:cNvPr id="4" name="Inhaltsplatzhalter 8">
            <a:extLst>
              <a:ext uri="{FF2B5EF4-FFF2-40B4-BE49-F238E27FC236}">
                <a16:creationId xmlns:a16="http://schemas.microsoft.com/office/drawing/2014/main" id="{4B179EAF-1912-4C46-8331-B85AE875D332}"/>
              </a:ext>
            </a:extLst>
          </p:cNvPr>
          <p:cNvPicPr/>
          <p:nvPr/>
        </p:nvPicPr>
        <p:blipFill rotWithShape="1">
          <a:blip r:embed="rId2"/>
          <a:srcRect l="14962" t="13251" r="16283" b="18500"/>
          <a:stretch/>
        </p:blipFill>
        <p:spPr>
          <a:xfrm>
            <a:off x="9821008" y="645157"/>
            <a:ext cx="1603584" cy="104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00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01C419-1C58-421C-90C9-C85677773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Verordnung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de-DE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§§§</a:t>
            </a:r>
            <a:endParaRPr lang="de-DE" dirty="0">
              <a:solidFill>
                <a:srgbClr val="FFC000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EAB95A5-93BA-4B81-86A3-0D4C5620F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2779"/>
            <a:ext cx="10515600" cy="391418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Auslandaufenthalte sind zu fördern und sollen i.d.R. </a:t>
            </a:r>
          </a:p>
          <a:p>
            <a:pPr>
              <a:buNone/>
            </a:pP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ohne zeitlichen Verzug für die 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Schülerinnen und Schüler </a:t>
            </a:r>
          </a:p>
          <a:p>
            <a:pPr>
              <a:buNone/>
            </a:pP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möglich 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sein. </a:t>
            </a:r>
          </a:p>
          <a:p>
            <a:pPr>
              <a:buNone/>
            </a:pP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buNone/>
            </a:pP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Zulassung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zur Q-Phase erfolgt erst nach Rückkehr</a:t>
            </a:r>
          </a:p>
          <a:p>
            <a:pPr>
              <a:buNone/>
            </a:pP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urch ein persönliches Aufnahmegespräch</a:t>
            </a:r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de-DE" dirty="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buNone/>
            </a:pPr>
            <a:r>
              <a:rPr lang="de-DE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Grundlage</a:t>
            </a:r>
            <a:r>
              <a:rPr lang="de-DE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Im Ausland erzielte Zeugnisse,</a:t>
            </a:r>
          </a:p>
          <a:p>
            <a:pPr>
              <a:buNone/>
            </a:pPr>
            <a:r>
              <a:rPr lang="de-DE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Abdeckung der vereinbarten Fächer</a:t>
            </a:r>
          </a:p>
          <a:p>
            <a:endParaRPr lang="de-DE" dirty="0"/>
          </a:p>
        </p:txBody>
      </p:sp>
      <p:pic>
        <p:nvPicPr>
          <p:cNvPr id="4" name="Inhaltsplatzhalter 8">
            <a:extLst>
              <a:ext uri="{FF2B5EF4-FFF2-40B4-BE49-F238E27FC236}">
                <a16:creationId xmlns:a16="http://schemas.microsoft.com/office/drawing/2014/main" id="{BD6B8B73-B5A5-4412-9608-5884B85F3C23}"/>
              </a:ext>
            </a:extLst>
          </p:cNvPr>
          <p:cNvPicPr/>
          <p:nvPr/>
        </p:nvPicPr>
        <p:blipFill rotWithShape="1">
          <a:blip r:embed="rId2"/>
          <a:srcRect l="14962" t="13251" r="16283" b="18500"/>
          <a:stretch/>
        </p:blipFill>
        <p:spPr>
          <a:xfrm>
            <a:off x="9882554" y="645157"/>
            <a:ext cx="1542037" cy="1045531"/>
          </a:xfrm>
          <a:prstGeom prst="rect">
            <a:avLst/>
          </a:prstGeom>
        </p:spPr>
      </p:pic>
      <p:pic>
        <p:nvPicPr>
          <p:cNvPr id="5" name="Inhaltsplatzhalter 8">
            <a:extLst>
              <a:ext uri="{FF2B5EF4-FFF2-40B4-BE49-F238E27FC236}">
                <a16:creationId xmlns:a16="http://schemas.microsoft.com/office/drawing/2014/main" id="{03F079E9-D1CF-4DE0-8CA3-5FC4F5891979}"/>
              </a:ext>
            </a:extLst>
          </p:cNvPr>
          <p:cNvPicPr/>
          <p:nvPr/>
        </p:nvPicPr>
        <p:blipFill rotWithShape="1">
          <a:blip r:embed="rId2"/>
          <a:srcRect l="14962" t="13251" r="16283" b="18500"/>
          <a:stretch/>
        </p:blipFill>
        <p:spPr>
          <a:xfrm>
            <a:off x="9882554" y="645156"/>
            <a:ext cx="1542038" cy="110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18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6E251F-63BE-463C-96DD-AB130C2F2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 wen geeignet?</a:t>
            </a:r>
            <a:endParaRPr lang="de-DE" dirty="0">
              <a:solidFill>
                <a:srgbClr val="FFC000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DE959C-BBCE-4246-AC0D-090740816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Begeisterung / 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Neugierde auf das Land</a:t>
            </a:r>
          </a:p>
          <a:p>
            <a:pPr>
              <a:lnSpc>
                <a:spcPct val="150000"/>
              </a:lnSpc>
            </a:pP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gute schulische Leistungen </a:t>
            </a:r>
          </a:p>
          <a:p>
            <a:pPr>
              <a:lnSpc>
                <a:spcPct val="150000"/>
              </a:lnSpc>
            </a:pP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evtl. Besuch der E-Phase nach Rückkehr</a:t>
            </a:r>
          </a:p>
          <a:p>
            <a:pPr>
              <a:lnSpc>
                <a:spcPct val="150000"/>
              </a:lnSpc>
            </a:pP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Selbständigkeit </a:t>
            </a:r>
          </a:p>
          <a:p>
            <a:pPr>
              <a:lnSpc>
                <a:spcPct val="150000"/>
              </a:lnSpc>
            </a:pP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Selbständiges Nacharbeiten</a:t>
            </a:r>
          </a:p>
          <a:p>
            <a:endParaRPr lang="de-DE" dirty="0"/>
          </a:p>
        </p:txBody>
      </p:sp>
      <p:pic>
        <p:nvPicPr>
          <p:cNvPr id="5" name="Inhaltsplatzhalter 8">
            <a:extLst>
              <a:ext uri="{FF2B5EF4-FFF2-40B4-BE49-F238E27FC236}">
                <a16:creationId xmlns:a16="http://schemas.microsoft.com/office/drawing/2014/main" id="{03F079E9-D1CF-4DE0-8CA3-5FC4F5891979}"/>
              </a:ext>
            </a:extLst>
          </p:cNvPr>
          <p:cNvPicPr/>
          <p:nvPr/>
        </p:nvPicPr>
        <p:blipFill rotWithShape="1">
          <a:blip r:embed="rId2"/>
          <a:srcRect l="14962" t="13251" r="16283" b="18500"/>
          <a:stretch/>
        </p:blipFill>
        <p:spPr>
          <a:xfrm>
            <a:off x="9882554" y="645156"/>
            <a:ext cx="1542038" cy="110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7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7825DD-F8A5-4310-A210-CCB5B15C2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Länge des Aufenthaltes</a:t>
            </a:r>
            <a:endParaRPr lang="de-DE" dirty="0">
              <a:solidFill>
                <a:srgbClr val="FFC000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9DD94CF-3394-49C2-B2A0-B0D2F6EAE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Für </a:t>
            </a:r>
            <a:r>
              <a:rPr lang="de-DE" sz="3200" u="sng" dirty="0">
                <a:latin typeface="Arial" panose="020B0604020202020204" pitchFamily="34" charset="0"/>
                <a:cs typeface="Arial" panose="020B0604020202020204" pitchFamily="34" charset="0"/>
              </a:rPr>
              <a:t>bis zu 3 Monaten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genügt ein</a:t>
            </a:r>
          </a:p>
          <a:p>
            <a:pPr>
              <a:buNone/>
            </a:pP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Beurlaubungsantrag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(keine Absprachen)</a:t>
            </a:r>
          </a:p>
          <a:p>
            <a:pPr>
              <a:buNone/>
            </a:pPr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de-DE" sz="3200" u="sng" dirty="0">
                <a:latin typeface="Arial" panose="020B0604020202020204" pitchFamily="34" charset="0"/>
                <a:cs typeface="Arial" panose="020B0604020202020204" pitchFamily="34" charset="0"/>
              </a:rPr>
              <a:t>Bei ½ Jahr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(vorzugsweise E1) v.a. 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aber</a:t>
            </a:r>
          </a:p>
          <a:p>
            <a:pPr>
              <a:lnSpc>
                <a:spcPct val="100000"/>
              </a:lnSpc>
              <a:buNone/>
            </a:pPr>
            <a:r>
              <a:rPr lang="de-D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bei </a:t>
            </a:r>
            <a:r>
              <a:rPr lang="de-DE" sz="3200" u="sng" dirty="0">
                <a:latin typeface="Arial" panose="020B0604020202020204" pitchFamily="34" charset="0"/>
                <a:cs typeface="Arial" panose="020B0604020202020204" pitchFamily="34" charset="0"/>
              </a:rPr>
              <a:t>1 Jahr</a:t>
            </a:r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ist eine Absprache über zu besuchende Fächer nötig</a:t>
            </a:r>
          </a:p>
          <a:p>
            <a:endParaRPr lang="de-DE" dirty="0"/>
          </a:p>
        </p:txBody>
      </p:sp>
      <p:pic>
        <p:nvPicPr>
          <p:cNvPr id="5" name="Inhaltsplatzhalter 8">
            <a:extLst>
              <a:ext uri="{FF2B5EF4-FFF2-40B4-BE49-F238E27FC236}">
                <a16:creationId xmlns:a16="http://schemas.microsoft.com/office/drawing/2014/main" id="{03F079E9-D1CF-4DE0-8CA3-5FC4F5891979}"/>
              </a:ext>
            </a:extLst>
          </p:cNvPr>
          <p:cNvPicPr/>
          <p:nvPr/>
        </p:nvPicPr>
        <p:blipFill rotWithShape="1">
          <a:blip r:embed="rId2"/>
          <a:srcRect l="14962" t="13251" r="16283" b="18500"/>
          <a:stretch/>
        </p:blipFill>
        <p:spPr>
          <a:xfrm>
            <a:off x="9882554" y="645156"/>
            <a:ext cx="1542038" cy="110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05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41DC8C-B1F2-4D86-AA7C-84945CF26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Probleme?</a:t>
            </a:r>
            <a:endParaRPr lang="de-DE" dirty="0">
              <a:solidFill>
                <a:srgbClr val="FFC000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A13A17-55C3-4486-8061-C0CFD6B28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Visum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 - oft nur für SchülerInnen über 16 Jahren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   (abhängig von den jeweiligen Behörden)</a:t>
            </a:r>
          </a:p>
          <a:p>
            <a:pPr>
              <a:lnSpc>
                <a:spcPct val="150000"/>
              </a:lnSpc>
            </a:pP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Evtl. </a:t>
            </a:r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E-Phase 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vorher</a:t>
            </a:r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regulär besuchen statt überspringen 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d.h. Abitur 1 Jahr später) </a:t>
            </a:r>
          </a:p>
          <a:p>
            <a:endParaRPr lang="de-DE" dirty="0"/>
          </a:p>
        </p:txBody>
      </p:sp>
      <p:pic>
        <p:nvPicPr>
          <p:cNvPr id="6" name="Inhaltsplatzhalter 8">
            <a:extLst>
              <a:ext uri="{FF2B5EF4-FFF2-40B4-BE49-F238E27FC236}">
                <a16:creationId xmlns:a16="http://schemas.microsoft.com/office/drawing/2014/main" id="{03F079E9-D1CF-4DE0-8CA3-5FC4F5891979}"/>
              </a:ext>
            </a:extLst>
          </p:cNvPr>
          <p:cNvPicPr/>
          <p:nvPr/>
        </p:nvPicPr>
        <p:blipFill rotWithShape="1">
          <a:blip r:embed="rId2"/>
          <a:srcRect l="14962" t="13251" r="16283" b="18500"/>
          <a:stretch/>
        </p:blipFill>
        <p:spPr>
          <a:xfrm>
            <a:off x="9882554" y="645156"/>
            <a:ext cx="1542038" cy="110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9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34A0D2-9782-47F3-89D2-9B40F8E57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Antragstellung</a:t>
            </a:r>
            <a:endParaRPr lang="de-DE" dirty="0">
              <a:solidFill>
                <a:srgbClr val="FFC000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290609-0589-422F-BDB8-A0AA086CA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3200" u="sng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2600" u="sng" dirty="0">
                <a:latin typeface="Arial" panose="020B0604020202020204" pitchFamily="34" charset="0"/>
                <a:cs typeface="Arial" panose="020B0604020202020204" pitchFamily="34" charset="0"/>
              </a:rPr>
              <a:t>Zeitpunkt:</a:t>
            </a: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</a:rPr>
              <a:t>Organisation gefunden </a:t>
            </a:r>
          </a:p>
          <a:p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</a:rPr>
              <a:t> Reise mit </a:t>
            </a:r>
            <a:r>
              <a:rPr lang="de-D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Grobterminen</a:t>
            </a:r>
            <a:endParaRPr lang="de-DE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2600" u="sng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2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Adressaten:</a:t>
            </a:r>
            <a:r>
              <a:rPr lang="de-D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</a:rPr>
              <a:t>Schulleiterin Frau Buse-Stephan und der </a:t>
            </a:r>
          </a:p>
          <a:p>
            <a:pPr marL="0" indent="0">
              <a:buNone/>
            </a:pP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</a:rPr>
              <a:t>  Studienleiter Herr Dr. </a:t>
            </a:r>
            <a:r>
              <a:rPr lang="de-D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Brabänder</a:t>
            </a:r>
          </a:p>
          <a:p>
            <a:pPr marL="0" indent="0">
              <a:buNone/>
            </a:pPr>
            <a:endParaRPr lang="de-DE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de-DE" altLang="de-DE" sz="2600" u="sng" dirty="0" smtClean="0">
                <a:latin typeface="Arial" panose="020B0604020202020204" pitchFamily="34" charset="0"/>
              </a:rPr>
              <a:t>		E-Mail-Adresse </a:t>
            </a:r>
            <a:r>
              <a:rPr lang="de-DE" altLang="de-DE" sz="2600" u="sng" dirty="0">
                <a:latin typeface="Arial" panose="020B0604020202020204" pitchFamily="34" charset="0"/>
              </a:rPr>
              <a:t>Sekretariat:</a:t>
            </a:r>
          </a:p>
          <a:p>
            <a:pPr>
              <a:spcBef>
                <a:spcPct val="0"/>
              </a:spcBef>
              <a:buNone/>
            </a:pPr>
            <a:r>
              <a:rPr lang="de-DE" altLang="de-DE" sz="2600" dirty="0">
                <a:latin typeface="Arial" panose="020B0604020202020204" pitchFamily="34" charset="0"/>
              </a:rPr>
              <a:t>poststelle@main-taunus.hofheim.schulverwaltung.hessen.de </a:t>
            </a:r>
            <a:endParaRPr lang="de-DE" altLang="de-DE" sz="2600" dirty="0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endParaRPr lang="de-DE" sz="3200" dirty="0"/>
          </a:p>
          <a:p>
            <a:pPr marL="0" indent="0">
              <a:buNone/>
            </a:pPr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  <p:pic>
        <p:nvPicPr>
          <p:cNvPr id="5" name="Inhaltsplatzhalter 8">
            <a:extLst>
              <a:ext uri="{FF2B5EF4-FFF2-40B4-BE49-F238E27FC236}">
                <a16:creationId xmlns:a16="http://schemas.microsoft.com/office/drawing/2014/main" id="{03F079E9-D1CF-4DE0-8CA3-5FC4F5891979}"/>
              </a:ext>
            </a:extLst>
          </p:cNvPr>
          <p:cNvPicPr/>
          <p:nvPr/>
        </p:nvPicPr>
        <p:blipFill rotWithShape="1">
          <a:blip r:embed="rId2"/>
          <a:srcRect l="14962" t="13251" r="16283" b="18500"/>
          <a:stretch/>
        </p:blipFill>
        <p:spPr>
          <a:xfrm>
            <a:off x="9882554" y="645156"/>
            <a:ext cx="1542038" cy="110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37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42061F-2F9E-4D43-94F2-42B27BA7F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Inhalt des Antrages</a:t>
            </a:r>
            <a:endParaRPr lang="de-DE" dirty="0">
              <a:solidFill>
                <a:srgbClr val="FFC000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7ABFF7A-5B21-4DDC-888E-E33E82FE0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4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Antrag auf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Beurlaubung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mit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Angabe von Ort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(Land),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Zeitspanne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Organisation </a:t>
            </a:r>
          </a:p>
          <a:p>
            <a:pPr>
              <a:lnSpc>
                <a:spcPts val="4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(ggfs. Aufnahme in die Oberstufe der MTS) </a:t>
            </a:r>
          </a:p>
          <a:p>
            <a:pPr>
              <a:lnSpc>
                <a:spcPts val="4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Hinweis auf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Beratungsgespräch/-information (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Bb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/In)</a:t>
            </a:r>
          </a:p>
          <a:p>
            <a:pPr>
              <a:lnSpc>
                <a:spcPts val="4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Abschluss einer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privaten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Krankenversicherung</a:t>
            </a:r>
          </a:p>
          <a:p>
            <a:pPr>
              <a:lnSpc>
                <a:spcPts val="4000"/>
              </a:lnSpc>
            </a:pP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E-Mail-Adresse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(für Infos zur Kurswahl etc.)</a:t>
            </a:r>
          </a:p>
          <a:p>
            <a:pPr>
              <a:lnSpc>
                <a:spcPts val="4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Angabe eines 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Kontaktmitschüler*in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E-Phase</a:t>
            </a:r>
          </a:p>
          <a:p>
            <a:endParaRPr lang="de-DE" dirty="0"/>
          </a:p>
        </p:txBody>
      </p:sp>
      <p:pic>
        <p:nvPicPr>
          <p:cNvPr id="5" name="Inhaltsplatzhalter 8">
            <a:extLst>
              <a:ext uri="{FF2B5EF4-FFF2-40B4-BE49-F238E27FC236}">
                <a16:creationId xmlns:a16="http://schemas.microsoft.com/office/drawing/2014/main" id="{03F079E9-D1CF-4DE0-8CA3-5FC4F5891979}"/>
              </a:ext>
            </a:extLst>
          </p:cNvPr>
          <p:cNvPicPr/>
          <p:nvPr/>
        </p:nvPicPr>
        <p:blipFill rotWithShape="1">
          <a:blip r:embed="rId2"/>
          <a:srcRect l="14962" t="13251" r="16283" b="18500"/>
          <a:stretch/>
        </p:blipFill>
        <p:spPr>
          <a:xfrm>
            <a:off x="9882554" y="645156"/>
            <a:ext cx="1542038" cy="110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30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E310E2-7A1B-437F-A5FF-CB129ACB0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Fächer im Ausland</a:t>
            </a:r>
            <a:endParaRPr lang="de-DE" dirty="0">
              <a:solidFill>
                <a:srgbClr val="FFC000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0AE46D-3350-4D23-9DA9-20B64CFBE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70000"/>
              </a:lnSpc>
              <a:buNone/>
            </a:pPr>
            <a:r>
              <a:rPr lang="de-DE" b="1" dirty="0"/>
              <a:t>	</a:t>
            </a:r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Aufgabenfeld I </a:t>
            </a:r>
            <a:r>
              <a:rPr lang="de-DE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sprachl</a:t>
            </a:r>
            <a:r>
              <a:rPr lang="de-DE" sz="3200" i="1" dirty="0">
                <a:latin typeface="Arial" panose="020B0604020202020204" pitchFamily="34" charset="0"/>
                <a:cs typeface="Arial" panose="020B0604020202020204" pitchFamily="34" charset="0"/>
              </a:rPr>
              <a:t>.-</a:t>
            </a:r>
            <a:r>
              <a:rPr lang="de-DE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künstl</a:t>
            </a:r>
            <a:r>
              <a:rPr lang="de-DE" sz="32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70000"/>
              </a:lnSpc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Englisch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, kein F, Latein (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Latinumsklausur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70000"/>
              </a:lnSpc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	1 musisches Fach über AG</a:t>
            </a:r>
          </a:p>
          <a:p>
            <a:pPr>
              <a:lnSpc>
                <a:spcPct val="70000"/>
              </a:lnSpc>
              <a:buNone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70000"/>
              </a:lnSpc>
              <a:buNone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Aufgabenfeld II  </a:t>
            </a:r>
            <a:r>
              <a:rPr lang="de-DE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gesellschaftswiss</a:t>
            </a:r>
            <a:r>
              <a:rPr lang="de-DE" sz="3200" i="1" dirty="0">
                <a:latin typeface="Arial" panose="020B0604020202020204" pitchFamily="34" charset="0"/>
                <a:cs typeface="Arial" panose="020B0604020202020204" pitchFamily="34" charset="0"/>
              </a:rPr>
              <a:t>.:</a:t>
            </a:r>
          </a:p>
          <a:p>
            <a:pPr>
              <a:lnSpc>
                <a:spcPct val="70000"/>
              </a:lnSpc>
              <a:buNone/>
            </a:pPr>
            <a:r>
              <a:rPr lang="de-DE" sz="3200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Geschichte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(o. PoWi o. Ökonomie o. Geographie)</a:t>
            </a:r>
          </a:p>
          <a:p>
            <a:pPr>
              <a:lnSpc>
                <a:spcPct val="70000"/>
              </a:lnSpc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70000"/>
              </a:lnSpc>
              <a:buNone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Aufgabenfeld III </a:t>
            </a:r>
            <a:r>
              <a:rPr lang="de-DE" sz="3200" i="1" dirty="0">
                <a:latin typeface="Arial" panose="020B0604020202020204" pitchFamily="34" charset="0"/>
                <a:cs typeface="Arial" panose="020B0604020202020204" pitchFamily="34" charset="0"/>
              </a:rPr>
              <a:t>math./</a:t>
            </a:r>
            <a:r>
              <a:rPr lang="de-DE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naturwis</a:t>
            </a:r>
            <a:r>
              <a:rPr lang="de-DE" sz="3200" i="1" dirty="0">
                <a:latin typeface="Arial" panose="020B0604020202020204" pitchFamily="34" charset="0"/>
                <a:cs typeface="Arial" panose="020B0604020202020204" pitchFamily="34" charset="0"/>
              </a:rPr>
              <a:t>.:</a:t>
            </a:r>
          </a:p>
          <a:p>
            <a:pPr>
              <a:lnSpc>
                <a:spcPct val="70000"/>
              </a:lnSpc>
              <a:buNone/>
            </a:pPr>
            <a:r>
              <a:rPr lang="de-DE" sz="3200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Mathematik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bzw.precalculus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) + </a:t>
            </a:r>
            <a:r>
              <a:rPr lang="de-D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NaWi</a:t>
            </a:r>
            <a:endParaRPr lang="de-D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	Sport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über AG         </a:t>
            </a:r>
            <a:r>
              <a:rPr lang="de-D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Fach frei</a:t>
            </a:r>
          </a:p>
          <a:p>
            <a:endParaRPr lang="de-DE" dirty="0"/>
          </a:p>
        </p:txBody>
      </p:sp>
      <p:pic>
        <p:nvPicPr>
          <p:cNvPr id="5" name="Inhaltsplatzhalter 8">
            <a:extLst>
              <a:ext uri="{FF2B5EF4-FFF2-40B4-BE49-F238E27FC236}">
                <a16:creationId xmlns:a16="http://schemas.microsoft.com/office/drawing/2014/main" id="{03F079E9-D1CF-4DE0-8CA3-5FC4F5891979}"/>
              </a:ext>
            </a:extLst>
          </p:cNvPr>
          <p:cNvPicPr/>
          <p:nvPr/>
        </p:nvPicPr>
        <p:blipFill rotWithShape="1">
          <a:blip r:embed="rId2"/>
          <a:srcRect l="14962" t="13251" r="16283" b="18500"/>
          <a:stretch/>
        </p:blipFill>
        <p:spPr>
          <a:xfrm>
            <a:off x="9882554" y="645156"/>
            <a:ext cx="1542038" cy="110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31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532</Words>
  <Application>Microsoft Office PowerPoint</Application>
  <PresentationFormat>Breitbild</PresentationFormat>
  <Paragraphs>131</Paragraphs>
  <Slides>19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Ink Free</vt:lpstr>
      <vt:lpstr>Times New Roman</vt:lpstr>
      <vt:lpstr>Wingdings</vt:lpstr>
      <vt:lpstr>Office Theme</vt:lpstr>
      <vt:lpstr>Infoveranstaltung  für Auslandsfahrer/innen </vt:lpstr>
      <vt:lpstr>Vortragende</vt:lpstr>
      <vt:lpstr>Verordnung  §§§</vt:lpstr>
      <vt:lpstr>Für wen geeignet?</vt:lpstr>
      <vt:lpstr>Länge des Aufenthaltes</vt:lpstr>
      <vt:lpstr>Probleme?</vt:lpstr>
      <vt:lpstr>Antragstellung</vt:lpstr>
      <vt:lpstr>Inhalt des Antrages</vt:lpstr>
      <vt:lpstr>Fächer im Ausland</vt:lpstr>
      <vt:lpstr>Pflichtfächer in der Q-Phase</vt:lpstr>
      <vt:lpstr>Ein Leistungskurs muss sein</vt:lpstr>
      <vt:lpstr>Abitur</vt:lpstr>
      <vt:lpstr>Aufgaben im Ausland </vt:lpstr>
      <vt:lpstr>Literatur</vt:lpstr>
      <vt:lpstr>Neutrale Beratung</vt:lpstr>
      <vt:lpstr>Neutrale Beratung</vt:lpstr>
      <vt:lpstr>PowerPoint-Präsentation</vt:lpstr>
      <vt:lpstr>Beratung durch Schülerinnen und Schüler</vt:lpstr>
      <vt:lpstr>Vielen Dank für die Aufmerksamkeit  und gute Gespräche mit unseren  auslandserfahrenen SuS!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Infoveranstaltung  für Auslandsfahrer</dc:title>
  <dc:creator>Birgitt Inderfurth</dc:creator>
  <cp:lastModifiedBy>Brabaender, Michael</cp:lastModifiedBy>
  <cp:revision>36</cp:revision>
  <cp:lastPrinted>2019-11-21T06:46:19Z</cp:lastPrinted>
  <dcterms:created xsi:type="dcterms:W3CDTF">2017-09-04T19:57:25Z</dcterms:created>
  <dcterms:modified xsi:type="dcterms:W3CDTF">2024-12-09T17:08:47Z</dcterms:modified>
</cp:coreProperties>
</file>